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lijkbenige driehoe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BE5005C-635E-46DE-B7CD-D022B840CF80}" type="datetimeFigureOut">
              <a:rPr lang="nl-BE" smtClean="0"/>
              <a:pPr/>
              <a:t>3/05/2011</a:t>
            </a:fld>
            <a:endParaRPr lang="nl-BE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nl-BE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AD5F668-C848-47FB-A9F4-C53079BECD1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05C-635E-46DE-B7CD-D022B840CF80}" type="datetimeFigureOut">
              <a:rPr lang="nl-BE" smtClean="0"/>
              <a:pPr/>
              <a:t>3/05/2011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F668-C848-47FB-A9F4-C53079BECD1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05C-635E-46DE-B7CD-D022B840CF80}" type="datetimeFigureOut">
              <a:rPr lang="nl-BE" smtClean="0"/>
              <a:pPr/>
              <a:t>3/05/2011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F668-C848-47FB-A9F4-C53079BECD1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BE5005C-635E-46DE-B7CD-D022B840CF80}" type="datetimeFigureOut">
              <a:rPr lang="nl-BE" smtClean="0"/>
              <a:pPr/>
              <a:t>3/05/2011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F668-C848-47FB-A9F4-C53079BECD1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ige driehoe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Gelijkbenige driehoe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BE5005C-635E-46DE-B7CD-D022B840CF80}" type="datetimeFigureOut">
              <a:rPr lang="nl-BE" smtClean="0"/>
              <a:pPr/>
              <a:t>3/05/2011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AD5F668-C848-47FB-A9F4-C53079BECD1D}" type="slidenum">
              <a:rPr lang="nl-BE" smtClean="0"/>
              <a:pPr/>
              <a:t>‹nr.›</a:t>
            </a:fld>
            <a:endParaRPr lang="nl-BE"/>
          </a:p>
        </p:txBody>
      </p:sp>
      <p:cxnSp>
        <p:nvCxnSpPr>
          <p:cNvPr id="11" name="Rechte verbindingslijn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E5005C-635E-46DE-B7CD-D022B840CF80}" type="datetimeFigureOut">
              <a:rPr lang="nl-BE" smtClean="0"/>
              <a:pPr/>
              <a:t>3/05/2011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D5F668-C848-47FB-A9F4-C53079BECD1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BE5005C-635E-46DE-B7CD-D022B840CF80}" type="datetimeFigureOut">
              <a:rPr lang="nl-BE" smtClean="0"/>
              <a:pPr/>
              <a:t>3/05/2011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AD5F668-C848-47FB-A9F4-C53079BECD1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05C-635E-46DE-B7CD-D022B840CF80}" type="datetimeFigureOut">
              <a:rPr lang="nl-BE" smtClean="0"/>
              <a:pPr/>
              <a:t>3/05/2011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F668-C848-47FB-A9F4-C53079BECD1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E5005C-635E-46DE-B7CD-D022B840CF80}" type="datetimeFigureOut">
              <a:rPr lang="nl-BE" smtClean="0"/>
              <a:pPr/>
              <a:t>3/05/2011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D5F668-C848-47FB-A9F4-C53079BECD1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BE5005C-635E-46DE-B7CD-D022B840CF80}" type="datetimeFigureOut">
              <a:rPr lang="nl-BE" smtClean="0"/>
              <a:pPr/>
              <a:t>3/05/2011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AD5F668-C848-47FB-A9F4-C53079BECD1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BE5005C-635E-46DE-B7CD-D022B840CF80}" type="datetimeFigureOut">
              <a:rPr lang="nl-BE" smtClean="0"/>
              <a:pPr/>
              <a:t>3/05/2011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AD5F668-C848-47FB-A9F4-C53079BECD1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ige driehoe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BE5005C-635E-46DE-B7CD-D022B840CF80}" type="datetimeFigureOut">
              <a:rPr lang="nl-BE" smtClean="0"/>
              <a:pPr/>
              <a:t>3/05/2011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nl-BE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AD5F668-C848-47FB-A9F4-C53079BECD1D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yscalculie.org/links-over-dyscalculie.html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youtube.com/watch?v=KhcqhXeurNk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yscalculie.org/forum/viewtopic.php?t=58" TargetMode="External"/><Relationship Id="rId2" Type="http://schemas.openxmlformats.org/officeDocument/2006/relationships/hyperlink" Target="http://nl.wikipedia.org/wiki/Kortetermijngeheugen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atwerkrekenen.nl/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dyscalculie.org/rekenoefeningen-rinzevanrossem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dyscalculie.org/publicaties-over-dyscalculie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928802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fr-BE" sz="6600" b="1" dirty="0" smtClean="0">
                <a:latin typeface="Arial Black" pitchFamily="34" charset="0"/>
              </a:rPr>
              <a:t>Dyscalculie</a:t>
            </a:r>
            <a:endParaRPr lang="nl-BE" sz="6600" b="1" dirty="0">
              <a:latin typeface="Arial Black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929058" y="6072206"/>
            <a:ext cx="5072066" cy="609616"/>
          </a:xfrm>
        </p:spPr>
        <p:txBody>
          <a:bodyPr>
            <a:normAutofit/>
          </a:bodyPr>
          <a:lstStyle/>
          <a:p>
            <a:r>
              <a:rPr lang="fr-BE" sz="1600" dirty="0" err="1" smtClean="0">
                <a:latin typeface="Arial Black" pitchFamily="34" charset="0"/>
              </a:rPr>
              <a:t>Asli</a:t>
            </a:r>
            <a:r>
              <a:rPr lang="fr-BE" sz="1600" dirty="0" smtClean="0">
                <a:latin typeface="Arial Black" pitchFamily="34" charset="0"/>
              </a:rPr>
              <a:t> PEHLIVAN </a:t>
            </a:r>
            <a:endParaRPr lang="nl-BE" sz="1600" dirty="0">
              <a:latin typeface="Arial Black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3857628"/>
            <a:ext cx="1928826" cy="23145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357166"/>
            <a:ext cx="1591441" cy="1785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214290"/>
            <a:ext cx="1571636" cy="19645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6314" y="3643314"/>
            <a:ext cx="2714644" cy="20783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fr-BE" sz="5400" b="1" dirty="0" err="1" smtClean="0">
                <a:latin typeface="Aharoni" pitchFamily="2" charset="-79"/>
                <a:cs typeface="Aharoni" pitchFamily="2" charset="-79"/>
              </a:rPr>
              <a:t>Voor</a:t>
            </a:r>
            <a:r>
              <a:rPr lang="fr-BE" sz="54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fr-BE" sz="5400" b="1" dirty="0" err="1" smtClean="0">
                <a:latin typeface="Aharoni" pitchFamily="2" charset="-79"/>
                <a:cs typeface="Aharoni" pitchFamily="2" charset="-79"/>
              </a:rPr>
              <a:t>meer</a:t>
            </a:r>
            <a:r>
              <a:rPr lang="fr-BE" sz="54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fr-BE" sz="5400" b="1" dirty="0" err="1" smtClean="0">
                <a:latin typeface="Aharoni" pitchFamily="2" charset="-79"/>
                <a:cs typeface="Aharoni" pitchFamily="2" charset="-79"/>
              </a:rPr>
              <a:t>informatie</a:t>
            </a:r>
            <a:r>
              <a:rPr lang="fr-BE" sz="5400" b="1" dirty="0" smtClean="0">
                <a:latin typeface="Aharoni" pitchFamily="2" charset="-79"/>
                <a:cs typeface="Aharoni" pitchFamily="2" charset="-79"/>
              </a:rPr>
              <a:t> </a:t>
            </a:r>
            <a:endParaRPr lang="nl-BE" sz="5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00034" y="3000372"/>
            <a:ext cx="8062912" cy="1752600"/>
          </a:xfrm>
        </p:spPr>
        <p:txBody>
          <a:bodyPr>
            <a:normAutofit/>
          </a:bodyPr>
          <a:lstStyle/>
          <a:p>
            <a:pPr algn="ctr"/>
            <a:r>
              <a:rPr lang="nl-BE" sz="3600" dirty="0" smtClean="0">
                <a:latin typeface="Aharoni" pitchFamily="2" charset="-79"/>
                <a:cs typeface="Aharoni" pitchFamily="2" charset="-79"/>
                <a:hlinkClick r:id="rId2"/>
              </a:rPr>
              <a:t>http://www.dyscalculie.org/links-over-dyscalculie.html</a:t>
            </a:r>
            <a:endParaRPr lang="nl-BE" sz="36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fr-BE" sz="6600" b="1" dirty="0" err="1" smtClean="0">
                <a:latin typeface="Aharoni" pitchFamily="2" charset="-79"/>
                <a:cs typeface="Aharoni" pitchFamily="2" charset="-79"/>
              </a:rPr>
              <a:t>Bedankt</a:t>
            </a:r>
            <a:r>
              <a:rPr lang="fr-BE" sz="66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fr-BE" sz="6600" b="1" dirty="0" err="1" smtClean="0">
                <a:latin typeface="Aharoni" pitchFamily="2" charset="-79"/>
                <a:cs typeface="Aharoni" pitchFamily="2" charset="-79"/>
              </a:rPr>
              <a:t>voor</a:t>
            </a:r>
            <a:r>
              <a:rPr lang="fr-BE" sz="66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fr-BE" sz="6600" b="1" dirty="0" err="1" smtClean="0">
                <a:latin typeface="Aharoni" pitchFamily="2" charset="-79"/>
                <a:cs typeface="Aharoni" pitchFamily="2" charset="-79"/>
              </a:rPr>
              <a:t>uw</a:t>
            </a:r>
            <a:r>
              <a:rPr lang="fr-BE" sz="66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fr-BE" sz="6600" b="1" dirty="0" err="1" smtClean="0">
                <a:latin typeface="Aharoni" pitchFamily="2" charset="-79"/>
                <a:cs typeface="Aharoni" pitchFamily="2" charset="-79"/>
              </a:rPr>
              <a:t>aandacht</a:t>
            </a:r>
            <a:endParaRPr lang="nl-BE" sz="6600" b="1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500438"/>
            <a:ext cx="3038475" cy="2943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63500"/>
          </a:effectLst>
        </p:spPr>
      </p:pic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134218" cy="785818"/>
          </a:xfrm>
        </p:spPr>
        <p:txBody>
          <a:bodyPr>
            <a:noAutofit/>
          </a:bodyPr>
          <a:lstStyle/>
          <a:p>
            <a:pPr algn="ctr"/>
            <a:r>
              <a:rPr lang="fr-BE" sz="6000" b="1" dirty="0" err="1" smtClean="0"/>
              <a:t>Definitie</a:t>
            </a:r>
            <a:endParaRPr lang="nl-BE" sz="60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14348" y="1857364"/>
            <a:ext cx="8062912" cy="4357718"/>
          </a:xfrm>
        </p:spPr>
        <p:txBody>
          <a:bodyPr>
            <a:normAutofit/>
          </a:bodyPr>
          <a:lstStyle/>
          <a:p>
            <a:pPr algn="ctr"/>
            <a:r>
              <a:rPr lang="nl-BE" sz="1200" b="1" dirty="0" smtClean="0">
                <a:latin typeface="Arial Black" pitchFamily="34" charset="0"/>
              </a:rPr>
              <a:t>Het woord </a:t>
            </a:r>
            <a:r>
              <a:rPr lang="nl-BE" sz="1200" b="1" i="1" dirty="0" smtClean="0">
                <a:solidFill>
                  <a:srgbClr val="FF0000"/>
                </a:solidFill>
                <a:latin typeface="Arial Black" pitchFamily="34" charset="0"/>
              </a:rPr>
              <a:t>dyscalculie</a:t>
            </a:r>
            <a:r>
              <a:rPr lang="nl-BE" sz="1200" b="1" dirty="0" smtClean="0">
                <a:latin typeface="Arial Black" pitchFamily="34" charset="0"/>
              </a:rPr>
              <a:t> komt uit het Grieks en Latijn, betekent slecht kunnen rekenen.</a:t>
            </a:r>
          </a:p>
          <a:p>
            <a:pPr algn="ctr"/>
            <a:endParaRPr lang="nl-BE" sz="1200" b="1" dirty="0" smtClean="0">
              <a:latin typeface="Arial Black" pitchFamily="34" charset="0"/>
            </a:endParaRPr>
          </a:p>
          <a:p>
            <a:pPr algn="ctr"/>
            <a:r>
              <a:rPr lang="nl-BE" sz="16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Black" pitchFamily="34" charset="0"/>
              </a:rPr>
              <a:t>dys</a:t>
            </a:r>
            <a:r>
              <a:rPr lang="nl-BE" sz="1200" b="1" dirty="0" smtClean="0">
                <a:latin typeface="Arial Black" pitchFamily="34" charset="0"/>
              </a:rPr>
              <a:t> komt uit het Grieks en betekent </a:t>
            </a:r>
            <a:r>
              <a:rPr lang="nl-BE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Black" pitchFamily="34" charset="0"/>
              </a:rPr>
              <a:t>slecht</a:t>
            </a:r>
            <a:r>
              <a:rPr lang="nl-BE" sz="1200" b="1" dirty="0" smtClean="0">
                <a:latin typeface="Arial Black" pitchFamily="34" charset="0"/>
              </a:rPr>
              <a:t>.</a:t>
            </a:r>
            <a:br>
              <a:rPr lang="nl-BE" sz="1200" b="1" dirty="0" smtClean="0">
                <a:latin typeface="Arial Black" pitchFamily="34" charset="0"/>
              </a:rPr>
            </a:br>
            <a:r>
              <a:rPr lang="nl-BE" sz="16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Black" pitchFamily="34" charset="0"/>
              </a:rPr>
              <a:t>Calculie</a:t>
            </a:r>
            <a:r>
              <a:rPr lang="nl-BE" sz="1200" b="1" dirty="0" smtClean="0">
                <a:latin typeface="Arial Black" pitchFamily="34" charset="0"/>
              </a:rPr>
              <a:t> komt van het Latijnse </a:t>
            </a:r>
            <a:r>
              <a:rPr lang="nl-BE" sz="1200" b="1" i="1" dirty="0" smtClean="0">
                <a:solidFill>
                  <a:schemeClr val="tx1">
                    <a:lumMod val="95000"/>
                  </a:schemeClr>
                </a:solidFill>
                <a:latin typeface="Arial Black" pitchFamily="34" charset="0"/>
              </a:rPr>
              <a:t>calculare</a:t>
            </a:r>
            <a:r>
              <a:rPr lang="nl-BE" sz="1200" b="1" dirty="0" smtClean="0">
                <a:latin typeface="Arial Black" pitchFamily="34" charset="0"/>
              </a:rPr>
              <a:t>, dat </a:t>
            </a:r>
            <a:r>
              <a:rPr lang="nl-BE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Black" pitchFamily="34" charset="0"/>
              </a:rPr>
              <a:t>rekenen</a:t>
            </a:r>
            <a:r>
              <a:rPr lang="nl-BE" sz="1200" b="1" dirty="0" smtClean="0">
                <a:latin typeface="Arial Black" pitchFamily="34" charset="0"/>
              </a:rPr>
              <a:t> betekent.</a:t>
            </a:r>
            <a:br>
              <a:rPr lang="nl-BE" sz="1200" b="1" dirty="0" smtClean="0">
                <a:latin typeface="Arial Black" pitchFamily="34" charset="0"/>
              </a:rPr>
            </a:br>
            <a:r>
              <a:rPr lang="nl-BE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Black" pitchFamily="34" charset="0"/>
              </a:rPr>
              <a:t>calculare</a:t>
            </a:r>
            <a:r>
              <a:rPr lang="nl-BE" sz="1200" b="1" dirty="0" smtClean="0">
                <a:latin typeface="Arial Black" pitchFamily="34" charset="0"/>
              </a:rPr>
              <a:t> komt weer van </a:t>
            </a:r>
            <a:r>
              <a:rPr lang="nl-BE" sz="1200" b="1" i="1" dirty="0" smtClean="0">
                <a:latin typeface="Arial Black" pitchFamily="34" charset="0"/>
              </a:rPr>
              <a:t>calculus</a:t>
            </a:r>
            <a:r>
              <a:rPr lang="nl-BE" sz="1200" b="1" dirty="0" smtClean="0">
                <a:latin typeface="Arial Black" pitchFamily="34" charset="0"/>
              </a:rPr>
              <a:t>, dat </a:t>
            </a:r>
            <a:r>
              <a:rPr lang="nl-BE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Black" pitchFamily="34" charset="0"/>
              </a:rPr>
              <a:t>kiezelsteen</a:t>
            </a:r>
            <a:r>
              <a:rPr lang="nl-BE" sz="1200" b="1" dirty="0" smtClean="0">
                <a:latin typeface="Arial Black" pitchFamily="34" charset="0"/>
              </a:rPr>
              <a:t> betekent of </a:t>
            </a:r>
            <a:r>
              <a:rPr lang="nl-BE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Black" pitchFamily="34" charset="0"/>
              </a:rPr>
              <a:t>steentje</a:t>
            </a:r>
            <a:r>
              <a:rPr lang="nl-BE" sz="1200" b="1" dirty="0" smtClean="0">
                <a:latin typeface="Arial Black" pitchFamily="34" charset="0"/>
              </a:rPr>
              <a:t> op het rekenbord</a:t>
            </a:r>
            <a:r>
              <a:rPr lang="nl-BE" sz="1200" b="1" dirty="0" smtClean="0"/>
              <a:t>.</a:t>
            </a:r>
            <a:endParaRPr lang="nl-BE" sz="1200" b="1" dirty="0" smtClean="0">
              <a:latin typeface="Arial Black" pitchFamily="34" charset="0"/>
            </a:endParaRPr>
          </a:p>
          <a:p>
            <a:pPr algn="ctr"/>
            <a:endParaRPr lang="nl-BE" sz="1200" b="1" dirty="0" smtClean="0">
              <a:latin typeface="Arial Black" pitchFamily="34" charset="0"/>
            </a:endParaRPr>
          </a:p>
          <a:p>
            <a:pPr algn="ctr"/>
            <a:r>
              <a:rPr lang="nl-BE" sz="1200" b="1" dirty="0" smtClean="0">
                <a:latin typeface="Arial Black" pitchFamily="34" charset="0"/>
              </a:rPr>
              <a:t>Dyscalculie is een rekenstoornis die dikwijls samengaat met nog een aantal andere beperkingen, zoals ruimtelijk inzicht, klokkijken, slechter geheugen, spellingsproblemen, gebrek aan inzicht</a:t>
            </a:r>
            <a:r>
              <a:rPr lang="nl-BE" sz="1400" b="1" dirty="0" smtClean="0"/>
              <a:t>.</a:t>
            </a:r>
          </a:p>
          <a:p>
            <a:pPr algn="ctr"/>
            <a:endParaRPr lang="nl-BE" sz="1400" dirty="0" smtClean="0">
              <a:latin typeface="Arial Black" pitchFamily="34" charset="0"/>
            </a:endParaRPr>
          </a:p>
          <a:p>
            <a:pPr algn="ctr"/>
            <a:endParaRPr lang="nl-BE" sz="1400" dirty="0" smtClean="0">
              <a:latin typeface="Arial Black" pitchFamily="34" charset="0"/>
            </a:endParaRPr>
          </a:p>
          <a:p>
            <a:pPr algn="ctr"/>
            <a:endParaRPr lang="nl-BE" sz="1400" dirty="0" smtClean="0">
              <a:latin typeface="Arial Black" pitchFamily="34" charset="0"/>
            </a:endParaRPr>
          </a:p>
          <a:p>
            <a:pPr algn="ctr"/>
            <a:r>
              <a:rPr lang="nl-BE" sz="1400" dirty="0" smtClean="0">
                <a:latin typeface="Arial Black" pitchFamily="34" charset="0"/>
              </a:rPr>
              <a:t>Uitspraak: </a:t>
            </a:r>
            <a:br>
              <a:rPr lang="nl-BE" sz="1400" dirty="0" smtClean="0">
                <a:latin typeface="Arial Black" pitchFamily="34" charset="0"/>
              </a:rPr>
            </a:br>
            <a:r>
              <a:rPr lang="nl-BE" sz="1400" dirty="0" smtClean="0">
                <a:latin typeface="Arial Black" pitchFamily="34" charset="0"/>
              </a:rPr>
              <a:t>d y s c a l </a:t>
            </a:r>
            <a:r>
              <a:rPr lang="nl-BE" sz="1400" dirty="0" err="1" smtClean="0">
                <a:latin typeface="Arial Black" pitchFamily="34" charset="0"/>
              </a:rPr>
              <a:t>cu</a:t>
            </a:r>
            <a:r>
              <a:rPr lang="nl-BE" sz="1400" dirty="0" smtClean="0">
                <a:latin typeface="Arial Black" pitchFamily="34" charset="0"/>
              </a:rPr>
              <a:t> l i e [</a:t>
            </a:r>
            <a:r>
              <a:rPr lang="nl-BE" sz="1400" dirty="0" err="1" smtClean="0">
                <a:latin typeface="Arial Black" pitchFamily="34" charset="0"/>
              </a:rPr>
              <a:t>DISkalkulie</a:t>
            </a:r>
            <a:r>
              <a:rPr lang="nl-BE" sz="1400" dirty="0" smtClean="0">
                <a:latin typeface="Arial Black" pitchFamily="34" charset="0"/>
              </a:rPr>
              <a:t>]</a:t>
            </a:r>
            <a:br>
              <a:rPr lang="nl-BE" sz="1400" dirty="0" smtClean="0">
                <a:latin typeface="Arial Black" pitchFamily="34" charset="0"/>
              </a:rPr>
            </a:br>
            <a:r>
              <a:rPr lang="nl-BE" sz="1400" dirty="0" smtClean="0">
                <a:latin typeface="Arial Black" pitchFamily="34" charset="0"/>
              </a:rPr>
              <a:t>d y </a:t>
            </a:r>
            <a:r>
              <a:rPr lang="nl-BE" sz="1400" dirty="0" err="1" smtClean="0">
                <a:latin typeface="Arial Black" pitchFamily="34" charset="0"/>
              </a:rPr>
              <a:t>sc</a:t>
            </a:r>
            <a:r>
              <a:rPr lang="nl-BE" sz="1400" dirty="0" smtClean="0">
                <a:latin typeface="Arial Black" pitchFamily="34" charset="0"/>
              </a:rPr>
              <a:t> a l C Ú l i c i [</a:t>
            </a:r>
            <a:r>
              <a:rPr lang="nl-BE" sz="1400" dirty="0" err="1" smtClean="0">
                <a:latin typeface="Arial Black" pitchFamily="34" charset="0"/>
              </a:rPr>
              <a:t>diskalKUliesie</a:t>
            </a:r>
            <a:r>
              <a:rPr lang="nl-BE" sz="1400" dirty="0" smtClean="0">
                <a:latin typeface="Arial Black" pitchFamily="34" charset="0"/>
              </a:rPr>
              <a:t>]</a:t>
            </a:r>
            <a:endParaRPr lang="nl-BE" sz="1400" dirty="0">
              <a:latin typeface="Arial Black" pitchFamily="34" charset="0"/>
            </a:endParaRPr>
          </a:p>
        </p:txBody>
      </p:sp>
      <p:sp>
        <p:nvSpPr>
          <p:cNvPr id="4" name="PIJL-RECHTS 3"/>
          <p:cNvSpPr/>
          <p:nvPr/>
        </p:nvSpPr>
        <p:spPr>
          <a:xfrm>
            <a:off x="357158" y="1714488"/>
            <a:ext cx="571504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143380"/>
            <a:ext cx="1590670" cy="21808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Tm="4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sz="4800" dirty="0" smtClean="0">
                <a:latin typeface="Arial Black" pitchFamily="34" charset="0"/>
              </a:rPr>
              <a:t>OORZAKEN</a:t>
            </a:r>
            <a:endParaRPr lang="nl-BE" sz="4800" dirty="0">
              <a:latin typeface="Arial Black" pitchFamily="34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nl-BE" sz="1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itchFamily="34" charset="0"/>
              </a:rPr>
              <a:t>1) de </a:t>
            </a:r>
            <a:r>
              <a:rPr lang="nl-BE" sz="1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itchFamily="34" charset="0"/>
              </a:rPr>
              <a:t>intelligentie.</a:t>
            </a:r>
            <a:r>
              <a:rPr lang="nl-BE" sz="1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itchFamily="34" charset="0"/>
              </a:rPr>
              <a:t> </a:t>
            </a:r>
            <a:r>
              <a:rPr lang="nl-BE" dirty="0" smtClean="0">
                <a:latin typeface="Arial Black" pitchFamily="34" charset="0"/>
              </a:rPr>
              <a:t/>
            </a:r>
            <a:br>
              <a:rPr lang="nl-BE" dirty="0" smtClean="0">
                <a:latin typeface="Arial Black" pitchFamily="34" charset="0"/>
              </a:rPr>
            </a:br>
            <a:endParaRPr lang="nl-BE" dirty="0" smtClean="0">
              <a:latin typeface="Arial Black" pitchFamily="34" charset="0"/>
            </a:endParaRPr>
          </a:p>
          <a:p>
            <a:r>
              <a:rPr lang="nl-BE" sz="1200" dirty="0" smtClean="0">
                <a:latin typeface="Arial Black" pitchFamily="34" charset="0"/>
              </a:rPr>
              <a:t>Het </a:t>
            </a:r>
            <a:r>
              <a:rPr lang="nl-BE" sz="1200" dirty="0" smtClean="0">
                <a:latin typeface="Arial Black" pitchFamily="34" charset="0"/>
              </a:rPr>
              <a:t>is wel zo dat mensen met een normaal of zelfs een hoog IQ net zo goed dyscalculie kunnen hebben.</a:t>
            </a:r>
          </a:p>
          <a:p>
            <a:endParaRPr lang="fr-BE" dirty="0" smtClean="0">
              <a:latin typeface="Arial Black" pitchFamily="34" charset="0"/>
            </a:endParaRPr>
          </a:p>
          <a:p>
            <a:endParaRPr lang="fr-BE" dirty="0" smtClean="0">
              <a:latin typeface="Arial Black" pitchFamily="34" charset="0"/>
            </a:endParaRPr>
          </a:p>
          <a:p>
            <a:r>
              <a:rPr lang="nl-BE" sz="1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itchFamily="34" charset="0"/>
              </a:rPr>
              <a:t>2) leerproblemen.</a:t>
            </a:r>
            <a:r>
              <a:rPr lang="nl-BE" sz="1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itchFamily="34" charset="0"/>
              </a:rPr>
              <a:t> </a:t>
            </a:r>
            <a:r>
              <a:rPr lang="nl-BE" dirty="0" smtClean="0">
                <a:latin typeface="Arial Black" pitchFamily="34" charset="0"/>
              </a:rPr>
              <a:t/>
            </a:r>
            <a:br>
              <a:rPr lang="nl-BE" dirty="0" smtClean="0">
                <a:latin typeface="Arial Black" pitchFamily="34" charset="0"/>
              </a:rPr>
            </a:br>
            <a:endParaRPr lang="nl-BE" dirty="0" smtClean="0">
              <a:latin typeface="Arial Black" pitchFamily="34" charset="0"/>
            </a:endParaRPr>
          </a:p>
          <a:p>
            <a:pPr>
              <a:buFontTx/>
              <a:buChar char="-"/>
            </a:pPr>
            <a:r>
              <a:rPr lang="nl-BE" sz="1200" dirty="0" smtClean="0">
                <a:latin typeface="Arial Black" pitchFamily="34" charset="0"/>
              </a:rPr>
              <a:t>De manier van denken. Hoe maakt men zich de stof, de basisbegrippen eigen?</a:t>
            </a:r>
            <a:br>
              <a:rPr lang="nl-BE" sz="1200" dirty="0" smtClean="0">
                <a:latin typeface="Arial Black" pitchFamily="34" charset="0"/>
              </a:rPr>
            </a:br>
            <a:endParaRPr lang="nl-BE" sz="1200" dirty="0" smtClean="0">
              <a:latin typeface="Arial Black" pitchFamily="34" charset="0"/>
            </a:endParaRPr>
          </a:p>
          <a:p>
            <a:pPr>
              <a:buFontTx/>
              <a:buChar char="-"/>
            </a:pPr>
            <a:r>
              <a:rPr lang="nl-BE" sz="1200" dirty="0" smtClean="0">
                <a:latin typeface="Arial Black" pitchFamily="34" charset="0"/>
              </a:rPr>
              <a:t>- De basisstof kan niet geautomatiseerd worden.</a:t>
            </a:r>
            <a:br>
              <a:rPr lang="nl-BE" sz="1200" dirty="0" smtClean="0">
                <a:latin typeface="Arial Black" pitchFamily="34" charset="0"/>
              </a:rPr>
            </a:br>
            <a:r>
              <a:rPr lang="nl-BE" sz="1200" dirty="0" smtClean="0">
                <a:latin typeface="Arial Black" pitchFamily="34" charset="0"/>
              </a:rPr>
              <a:t>(De basisvaardigheden van optellen, aftrekken, vermenigvuldigen en   delen)</a:t>
            </a:r>
            <a:br>
              <a:rPr lang="nl-BE" sz="1200" dirty="0" smtClean="0">
                <a:latin typeface="Arial Black" pitchFamily="34" charset="0"/>
              </a:rPr>
            </a:br>
            <a:r>
              <a:rPr lang="nl-BE" sz="1200" dirty="0" smtClean="0">
                <a:latin typeface="Arial Black" pitchFamily="34" charset="0"/>
              </a:rPr>
              <a:t/>
            </a:r>
            <a:br>
              <a:rPr lang="nl-BE" sz="1200" dirty="0" smtClean="0">
                <a:latin typeface="Arial Black" pitchFamily="34" charset="0"/>
              </a:rPr>
            </a:br>
            <a:r>
              <a:rPr lang="nl-BE" sz="1200" dirty="0" smtClean="0">
                <a:latin typeface="Arial Black" pitchFamily="34" charset="0"/>
              </a:rPr>
              <a:t>- Hoe zit het met het begrip van de tekens, zoals +, - , =? </a:t>
            </a:r>
          </a:p>
          <a:p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BE" sz="1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itchFamily="34" charset="0"/>
              </a:rPr>
              <a:t>3) het onderwijs</a:t>
            </a:r>
            <a:r>
              <a:rPr lang="nl-BE" sz="1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itchFamily="34" charset="0"/>
              </a:rPr>
              <a:t> </a:t>
            </a:r>
            <a:r>
              <a:rPr lang="nl-BE" sz="1400" dirty="0" smtClean="0">
                <a:latin typeface="Arial Black" pitchFamily="34" charset="0"/>
              </a:rPr>
              <a:t/>
            </a:r>
            <a:br>
              <a:rPr lang="nl-BE" sz="1400" dirty="0" smtClean="0">
                <a:latin typeface="Arial Black" pitchFamily="34" charset="0"/>
              </a:rPr>
            </a:br>
            <a:endParaRPr lang="nl-BE" sz="1400" dirty="0" smtClean="0">
              <a:latin typeface="Arial Black" pitchFamily="34" charset="0"/>
            </a:endParaRPr>
          </a:p>
          <a:p>
            <a:pPr>
              <a:buNone/>
            </a:pPr>
            <a:r>
              <a:rPr lang="nl-BE" sz="1200" dirty="0" smtClean="0">
                <a:latin typeface="Arial Black" pitchFamily="34" charset="0"/>
              </a:rPr>
              <a:t>	- Is de rekenmethode goed?</a:t>
            </a:r>
            <a:br>
              <a:rPr lang="nl-BE" sz="1200" dirty="0" smtClean="0">
                <a:latin typeface="Arial Black" pitchFamily="34" charset="0"/>
              </a:rPr>
            </a:br>
            <a:r>
              <a:rPr lang="nl-BE" sz="1200" dirty="0" smtClean="0">
                <a:latin typeface="Arial Black" pitchFamily="34" charset="0"/>
              </a:rPr>
              <a:t>- Instructie probleem: moet de leerkracht meer uitleg geven?</a:t>
            </a:r>
            <a:endParaRPr lang="nl-BE" sz="1400" dirty="0" smtClean="0">
              <a:latin typeface="Arial Black" pitchFamily="34" charset="0"/>
            </a:endParaRPr>
          </a:p>
          <a:p>
            <a:endParaRPr lang="fr-BE" dirty="0" smtClean="0">
              <a:latin typeface="Arial Black" pitchFamily="34" charset="0"/>
            </a:endParaRPr>
          </a:p>
          <a:p>
            <a:r>
              <a:rPr lang="nl-BE" sz="1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itchFamily="34" charset="0"/>
              </a:rPr>
              <a:t>4) het korte termijn geheugen.</a:t>
            </a:r>
            <a:r>
              <a:rPr lang="nl-BE" sz="1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itchFamily="34" charset="0"/>
              </a:rPr>
              <a:t> </a:t>
            </a:r>
            <a:r>
              <a:rPr lang="nl-BE" sz="1400" dirty="0" smtClean="0">
                <a:latin typeface="Arial Black" pitchFamily="34" charset="0"/>
              </a:rPr>
              <a:t/>
            </a:r>
            <a:br>
              <a:rPr lang="nl-BE" sz="1400" dirty="0" smtClean="0">
                <a:latin typeface="Arial Black" pitchFamily="34" charset="0"/>
              </a:rPr>
            </a:br>
            <a:endParaRPr lang="nl-BE" sz="1400" dirty="0" smtClean="0">
              <a:latin typeface="Arial Black" pitchFamily="34" charset="0"/>
            </a:endParaRPr>
          </a:p>
          <a:p>
            <a:pPr>
              <a:buNone/>
            </a:pPr>
            <a:r>
              <a:rPr lang="nl-BE" sz="1400" dirty="0" smtClean="0">
                <a:latin typeface="Arial Black" pitchFamily="34" charset="0"/>
              </a:rPr>
              <a:t>	</a:t>
            </a:r>
            <a:r>
              <a:rPr lang="nl-BE" sz="1200" dirty="0" smtClean="0">
                <a:latin typeface="Arial Black" pitchFamily="34" charset="0"/>
              </a:rPr>
              <a:t>Als dit geheugen verminderd of gestoord is, is het moeilijk om berekeningen te onthouden en tot een goed resultaat te komen.</a:t>
            </a:r>
            <a:endParaRPr lang="nl-BE" sz="1400" dirty="0" smtClean="0">
              <a:latin typeface="Arial Black" pitchFamily="34" charset="0"/>
            </a:endParaRPr>
          </a:p>
          <a:p>
            <a:endParaRPr lang="fr-BE" dirty="0" smtClean="0">
              <a:latin typeface="Arial Black" pitchFamily="34" charset="0"/>
            </a:endParaRPr>
          </a:p>
          <a:p>
            <a:r>
              <a:rPr lang="nl-BE" sz="1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itchFamily="34" charset="0"/>
              </a:rPr>
              <a:t>5) aangeboren- of erfelijke aandoeningen.</a:t>
            </a:r>
            <a:r>
              <a:rPr lang="nl-BE" sz="1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itchFamily="34" charset="0"/>
              </a:rPr>
              <a:t> </a:t>
            </a:r>
            <a:r>
              <a:rPr lang="nl-BE" sz="1400" dirty="0" smtClean="0">
                <a:latin typeface="Arial Black" pitchFamily="34" charset="0"/>
              </a:rPr>
              <a:t/>
            </a:r>
            <a:br>
              <a:rPr lang="nl-BE" sz="1400" dirty="0" smtClean="0">
                <a:latin typeface="Arial Black" pitchFamily="34" charset="0"/>
              </a:rPr>
            </a:br>
            <a:endParaRPr lang="nl-BE" sz="1400" dirty="0" smtClean="0">
              <a:latin typeface="Arial Black" pitchFamily="34" charset="0"/>
            </a:endParaRPr>
          </a:p>
          <a:p>
            <a:pPr>
              <a:buNone/>
            </a:pPr>
            <a:r>
              <a:rPr lang="nl-BE" sz="1400" dirty="0" smtClean="0">
                <a:latin typeface="Arial Black" pitchFamily="34" charset="0"/>
              </a:rPr>
              <a:t>	</a:t>
            </a:r>
            <a:r>
              <a:rPr lang="nl-BE" sz="1200" dirty="0" smtClean="0">
                <a:latin typeface="Arial Black" pitchFamily="34" charset="0"/>
              </a:rPr>
              <a:t>Er zijn aanwijzingen hiervoor, maar dit is nog niet echt concreet.</a:t>
            </a:r>
            <a:endParaRPr lang="nl-BE" sz="1400" dirty="0" smtClean="0">
              <a:latin typeface="Arial Black" pitchFamily="34" charset="0"/>
            </a:endParaRPr>
          </a:p>
          <a:p>
            <a:endParaRPr lang="fr-BE" dirty="0" smtClean="0">
              <a:latin typeface="Arial Black" pitchFamily="34" charset="0"/>
            </a:endParaRPr>
          </a:p>
          <a:p>
            <a:r>
              <a:rPr lang="nl-BE" sz="1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itchFamily="34" charset="0"/>
              </a:rPr>
              <a:t>6) combinatie van deze factoren. </a:t>
            </a:r>
            <a:endParaRPr lang="nl-BE" sz="16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Black" pitchFamily="34" charset="0"/>
            </a:endParaRPr>
          </a:p>
          <a:p>
            <a:endParaRPr lang="nl-B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5000636"/>
            <a:ext cx="1502954" cy="11715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5715016"/>
            <a:ext cx="1643074" cy="9333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5357826"/>
            <a:ext cx="1367460" cy="12382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Tm="4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590398"/>
          </a:xfrm>
        </p:spPr>
        <p:txBody>
          <a:bodyPr>
            <a:normAutofit/>
          </a:bodyPr>
          <a:lstStyle/>
          <a:p>
            <a:pPr algn="ctr"/>
            <a:r>
              <a:rPr lang="fr-BE" sz="5400" b="1" dirty="0" err="1" smtClean="0">
                <a:latin typeface="Arial Black" pitchFamily="34" charset="0"/>
              </a:rPr>
              <a:t>Website</a:t>
            </a:r>
            <a:r>
              <a:rPr lang="fr-BE" sz="5400" b="1" dirty="0" smtClean="0">
                <a:latin typeface="Arial Black" pitchFamily="34" charset="0"/>
              </a:rPr>
              <a:t>: </a:t>
            </a:r>
            <a:r>
              <a:rPr lang="fr-BE" b="1" dirty="0" smtClean="0"/>
              <a:t/>
            </a:r>
            <a:br>
              <a:rPr lang="fr-BE" b="1" dirty="0" smtClean="0"/>
            </a:br>
            <a:r>
              <a:rPr lang="fr-BE" b="1" dirty="0" smtClean="0"/>
              <a:t/>
            </a:r>
            <a:br>
              <a:rPr lang="fr-BE" b="1" dirty="0" smtClean="0"/>
            </a:br>
            <a:r>
              <a:rPr lang="fr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http://www.youtube.com/watch?v=KhcqhXeurNk</a:t>
            </a:r>
            <a:endParaRPr lang="nl-B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785794"/>
            <a:ext cx="2533650" cy="1809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8" y="4786322"/>
            <a:ext cx="2286016" cy="1702480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advTm="4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sz="5400" b="1" dirty="0" err="1" smtClean="0">
                <a:latin typeface="Arial Black" pitchFamily="34" charset="0"/>
              </a:rPr>
              <a:t>Kenmerken</a:t>
            </a:r>
            <a:r>
              <a:rPr lang="fr-BE" sz="5400" b="1" dirty="0" smtClean="0">
                <a:latin typeface="Arial Black" pitchFamily="34" charset="0"/>
              </a:rPr>
              <a:t> </a:t>
            </a:r>
            <a:endParaRPr lang="nl-BE" sz="5400" b="1" dirty="0">
              <a:latin typeface="Arial Black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BE" sz="17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itchFamily="34" charset="0"/>
              </a:rPr>
              <a:t>De volgende kenmerken kun je vaak terugvinden bij kinderen en volwassenen met dyscalculie:</a:t>
            </a:r>
            <a:endParaRPr lang="nl-BE" sz="17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Black" pitchFamily="34" charset="0"/>
            </a:endParaRPr>
          </a:p>
          <a:p>
            <a:endParaRPr lang="nl-BE" sz="17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nl-BE" sz="1700" dirty="0" smtClean="0">
                <a:latin typeface="Arial Black" pitchFamily="34" charset="0"/>
              </a:rPr>
              <a:t>Problemen met tellen (cijferreeksen) </a:t>
            </a:r>
          </a:p>
          <a:p>
            <a:pPr>
              <a:buFont typeface="Wingdings" pitchFamily="2" charset="2"/>
              <a:buChar char="Ø"/>
            </a:pPr>
            <a:endParaRPr lang="nl-BE" sz="17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nl-BE" sz="1700" dirty="0" smtClean="0">
                <a:latin typeface="Arial Black" pitchFamily="34" charset="0"/>
              </a:rPr>
              <a:t>Problemen met het </a:t>
            </a:r>
            <a:r>
              <a:rPr lang="nl-BE" sz="17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itchFamily="34" charset="0"/>
                <a:hlinkClick r:id="rId2"/>
              </a:rPr>
              <a:t>kortetermijngeheugen</a:t>
            </a:r>
            <a:r>
              <a:rPr lang="nl-BE" sz="17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itchFamily="34" charset="0"/>
                <a:hlinkClick r:id="rId2"/>
              </a:rPr>
              <a:t>.</a:t>
            </a:r>
            <a:endParaRPr lang="nl-BE" sz="17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endParaRPr lang="nl-BE" sz="17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nl-BE" sz="1700" dirty="0" smtClean="0">
                <a:latin typeface="Arial Black" pitchFamily="34" charset="0"/>
              </a:rPr>
              <a:t>Problemen bij het begrijpen van de basis van de rekenkunde, zoals: breuken, waarde van de getallen, verbanden tussen getallen.</a:t>
            </a:r>
          </a:p>
          <a:p>
            <a:pPr>
              <a:buFont typeface="Wingdings" pitchFamily="2" charset="2"/>
              <a:buChar char="Ø"/>
            </a:pPr>
            <a:endParaRPr lang="nl-BE" sz="17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nl-BE" sz="1700" dirty="0" smtClean="0">
                <a:latin typeface="Arial Black" pitchFamily="34" charset="0"/>
              </a:rPr>
              <a:t>Problemen met inzicht: hoofdrekenen en schatten.</a:t>
            </a:r>
          </a:p>
          <a:p>
            <a:pPr>
              <a:buFont typeface="Wingdings" pitchFamily="2" charset="2"/>
              <a:buChar char="Ø"/>
            </a:pPr>
            <a:endParaRPr lang="nl-BE" sz="17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nl-BE" sz="1700" dirty="0" smtClean="0">
                <a:latin typeface="Arial Black" pitchFamily="34" charset="0"/>
              </a:rPr>
              <a:t>Problemen met volgorden: recepten lezen, klokkijken.</a:t>
            </a:r>
          </a:p>
          <a:p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nl-BE" sz="1600" dirty="0" smtClean="0">
                <a:latin typeface="Arial Black" pitchFamily="34" charset="0"/>
              </a:rPr>
              <a:t>Problemen met ruimtelijke oriëntatie en ruimtelijk inzicht: </a:t>
            </a:r>
            <a:r>
              <a:rPr lang="nl-BE" sz="1600" dirty="0" err="1" smtClean="0">
                <a:latin typeface="Arial Black" pitchFamily="34" charset="0"/>
              </a:rPr>
              <a:t>links-rechts</a:t>
            </a:r>
            <a:r>
              <a:rPr lang="nl-BE" sz="1600" dirty="0" smtClean="0">
                <a:latin typeface="Arial Black" pitchFamily="34" charset="0"/>
              </a:rPr>
              <a:t> oriëntatie, problemen met het lezen of onthouden van cijferreeksen, lezen en interpreteren van kaarten, tabellen en afmetingen. </a:t>
            </a:r>
            <a:br>
              <a:rPr lang="nl-BE" sz="1600" dirty="0" smtClean="0">
                <a:latin typeface="Arial Black" pitchFamily="34" charset="0"/>
              </a:rPr>
            </a:br>
            <a:r>
              <a:rPr lang="nl-BE" sz="1600" dirty="0" smtClean="0">
                <a:latin typeface="Arial Black" pitchFamily="34" charset="0"/>
              </a:rPr>
              <a:t>Problemen met teamsporten op een groot veld (hockey, voetbal).</a:t>
            </a:r>
          </a:p>
          <a:p>
            <a:pPr>
              <a:buFont typeface="Wingdings" pitchFamily="2" charset="2"/>
              <a:buChar char="Ø"/>
            </a:pPr>
            <a:endParaRPr lang="nl-BE" sz="16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nl-BE" sz="1600" dirty="0" smtClean="0">
                <a:latin typeface="Arial Black" pitchFamily="34" charset="0"/>
              </a:rPr>
              <a:t>Problemen met het interpreteren van codes, patronen (</a:t>
            </a:r>
            <a:r>
              <a:rPr lang="nl-BE" sz="1600" dirty="0" smtClean="0">
                <a:latin typeface="Arial Black" pitchFamily="34" charset="0"/>
                <a:hlinkClick r:id="rId3"/>
              </a:rPr>
              <a:t>muzieknoten</a:t>
            </a:r>
            <a:r>
              <a:rPr lang="nl-BE" sz="1600" dirty="0" smtClean="0">
                <a:latin typeface="Arial Black" pitchFamily="34" charset="0"/>
              </a:rPr>
              <a:t>), steno en talen.</a:t>
            </a:r>
          </a:p>
          <a:p>
            <a:pPr>
              <a:buFont typeface="Wingdings" pitchFamily="2" charset="2"/>
              <a:buChar char="Ø"/>
            </a:pPr>
            <a:endParaRPr lang="nl-BE" sz="16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nl-BE" sz="1600" dirty="0" smtClean="0">
                <a:latin typeface="Arial Black" pitchFamily="34" charset="0"/>
              </a:rPr>
              <a:t>Afkeer voor strategie spelletjes en speelgoed.</a:t>
            </a:r>
          </a:p>
          <a:p>
            <a:pPr>
              <a:buFont typeface="Wingdings" pitchFamily="2" charset="2"/>
              <a:buChar char="Ø"/>
            </a:pPr>
            <a:endParaRPr lang="nl-BE" sz="16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nl-BE" sz="1600" dirty="0" smtClean="0">
                <a:latin typeface="Arial Black" pitchFamily="34" charset="0"/>
              </a:rPr>
              <a:t>Afkeer voor rekenen.</a:t>
            </a:r>
          </a:p>
          <a:p>
            <a:pPr>
              <a:buFont typeface="Wingdings" pitchFamily="2" charset="2"/>
              <a:buChar char="Ø"/>
            </a:pPr>
            <a:endParaRPr lang="nl-BE" sz="16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nl-BE" sz="1600" dirty="0" smtClean="0">
                <a:latin typeface="Arial Black" pitchFamily="34" charset="0"/>
              </a:rPr>
              <a:t>Traagheid </a:t>
            </a:r>
          </a:p>
          <a:p>
            <a:endParaRPr lang="nl-BE" dirty="0"/>
          </a:p>
        </p:txBody>
      </p:sp>
    </p:spTree>
  </p:cSld>
  <p:clrMapOvr>
    <a:masterClrMapping/>
  </p:clrMapOvr>
  <p:transition advTm="4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sz="6600" b="1" dirty="0" err="1" smtClean="0">
                <a:latin typeface="Aharoni" pitchFamily="2" charset="-79"/>
                <a:cs typeface="Aharoni" pitchFamily="2" charset="-79"/>
              </a:rPr>
              <a:t>Rekenstoornis</a:t>
            </a:r>
            <a:endParaRPr lang="nl-BE" sz="66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1600" b="1" dirty="0" smtClean="0">
                <a:latin typeface="Aharoni" pitchFamily="2" charset="-79"/>
                <a:cs typeface="Aharoni" pitchFamily="2" charset="-79"/>
              </a:rPr>
              <a:t>Dyscalculie is een rekenstoornis die dikwijls samengaat met nog een aantal andere beperkingen, zoals een zwak ruimtelijk inzicht, moeite met klokkijken, slechter geheugen, spellingsproblemen, gebrek aan inzicht.</a:t>
            </a:r>
            <a:br>
              <a:rPr lang="nl-BE" sz="1600" b="1" dirty="0" smtClean="0">
                <a:latin typeface="Aharoni" pitchFamily="2" charset="-79"/>
                <a:cs typeface="Aharoni" pitchFamily="2" charset="-79"/>
              </a:rPr>
            </a:br>
            <a:endParaRPr lang="nl-BE" sz="1600" dirty="0" smtClean="0">
              <a:latin typeface="Aharoni" pitchFamily="2" charset="-79"/>
              <a:cs typeface="Aharoni" pitchFamily="2" charset="-79"/>
            </a:endParaRPr>
          </a:p>
          <a:p>
            <a:r>
              <a:rPr lang="nl-BE" sz="1600" b="1" dirty="0" smtClean="0">
                <a:latin typeface="Aharoni" pitchFamily="2" charset="-79"/>
                <a:cs typeface="Aharoni" pitchFamily="2" charset="-79"/>
              </a:rPr>
              <a:t>Er zijn aanwijzingen dat het een aangeboren erfelijke stoornis is, met een neurologische achtergrond. </a:t>
            </a:r>
            <a:endParaRPr lang="nl-BE" sz="1600" dirty="0" smtClean="0">
              <a:latin typeface="Aharoni" pitchFamily="2" charset="-79"/>
              <a:cs typeface="Aharoni" pitchFamily="2" charset="-79"/>
            </a:endParaRPr>
          </a:p>
          <a:p>
            <a:pPr lvl="1"/>
            <a:endParaRPr lang="nl-BE" sz="1600" b="1" dirty="0" smtClean="0">
              <a:latin typeface="Aharoni" pitchFamily="2" charset="-79"/>
              <a:cs typeface="Aharoni" pitchFamily="2" charset="-79"/>
            </a:endParaRPr>
          </a:p>
          <a:p>
            <a:pPr lvl="1">
              <a:buFont typeface="Wingdings" pitchFamily="2" charset="2"/>
              <a:buChar char="v"/>
            </a:pPr>
            <a:r>
              <a:rPr lang="nl-BE" sz="1600" b="1" dirty="0" smtClean="0">
                <a:latin typeface="Aharoni" pitchFamily="2" charset="-79"/>
                <a:cs typeface="Aharoni" pitchFamily="2" charset="-79"/>
              </a:rPr>
              <a:t>Dyscalculie</a:t>
            </a:r>
            <a:r>
              <a:rPr lang="nl-BE" sz="1600" b="1" dirty="0" smtClean="0">
                <a:latin typeface="Aharoni" pitchFamily="2" charset="-79"/>
                <a:cs typeface="Aharoni" pitchFamily="2" charset="-79"/>
              </a:rPr>
              <a:t>: een </a:t>
            </a:r>
            <a:r>
              <a:rPr lang="nl-BE" sz="1600" b="1" dirty="0" smtClean="0">
                <a:latin typeface="Aharoni" pitchFamily="2" charset="-79"/>
                <a:cs typeface="Aharoni" pitchFamily="2" charset="-79"/>
              </a:rPr>
              <a:t>rekenstoornis</a:t>
            </a:r>
          </a:p>
          <a:p>
            <a:pPr lvl="1">
              <a:buFont typeface="Wingdings" pitchFamily="2" charset="2"/>
              <a:buChar char="v"/>
            </a:pPr>
            <a:r>
              <a:rPr lang="nl-BE" sz="1600" b="1" dirty="0" err="1" smtClean="0">
                <a:latin typeface="Aharoni" pitchFamily="2" charset="-79"/>
                <a:cs typeface="Aharoni" pitchFamily="2" charset="-79"/>
              </a:rPr>
              <a:t>Dyscalculicus</a:t>
            </a:r>
            <a:r>
              <a:rPr lang="nl-BE" sz="1600" b="1" dirty="0" smtClean="0">
                <a:latin typeface="Aharoni" pitchFamily="2" charset="-79"/>
                <a:cs typeface="Aharoni" pitchFamily="2" charset="-79"/>
              </a:rPr>
              <a:t>: iemand die dyscalculie heeft </a:t>
            </a:r>
          </a:p>
          <a:p>
            <a:pPr lvl="1">
              <a:buFont typeface="Wingdings" pitchFamily="2" charset="2"/>
              <a:buChar char="v"/>
            </a:pPr>
            <a:r>
              <a:rPr lang="nl-BE" sz="1600" b="1" dirty="0" err="1" smtClean="0">
                <a:latin typeface="Aharoni" pitchFamily="2" charset="-79"/>
                <a:cs typeface="Aharoni" pitchFamily="2" charset="-79"/>
              </a:rPr>
              <a:t>Dyscalculici</a:t>
            </a:r>
            <a:r>
              <a:rPr lang="nl-BE" sz="1600" b="1" dirty="0" smtClean="0">
                <a:latin typeface="Aharoni" pitchFamily="2" charset="-79"/>
                <a:cs typeface="Aharoni" pitchFamily="2" charset="-79"/>
              </a:rPr>
              <a:t>: meerdere mensen die dyscalculie hebben </a:t>
            </a:r>
          </a:p>
          <a:p>
            <a:pPr lvl="1">
              <a:buFont typeface="Wingdings" pitchFamily="2" charset="2"/>
              <a:buChar char="v"/>
            </a:pPr>
            <a:r>
              <a:rPr lang="nl-BE" sz="1600" b="1" dirty="0" err="1" smtClean="0">
                <a:latin typeface="Aharoni" pitchFamily="2" charset="-79"/>
                <a:cs typeface="Aharoni" pitchFamily="2" charset="-79"/>
              </a:rPr>
              <a:t>Dyscalculisch</a:t>
            </a:r>
            <a:r>
              <a:rPr lang="nl-BE" sz="1600" b="1" dirty="0" smtClean="0">
                <a:latin typeface="Aharoni" pitchFamily="2" charset="-79"/>
                <a:cs typeface="Aharoni" pitchFamily="2" charset="-79"/>
              </a:rPr>
              <a:t>: </a:t>
            </a:r>
            <a:r>
              <a:rPr lang="nl-BE" sz="1600" b="1" dirty="0" err="1" smtClean="0">
                <a:latin typeface="Aharoni" pitchFamily="2" charset="-79"/>
                <a:cs typeface="Aharoni" pitchFamily="2" charset="-79"/>
              </a:rPr>
              <a:t>bijvoegelijk</a:t>
            </a:r>
            <a:r>
              <a:rPr lang="nl-BE" sz="1600" b="1" dirty="0" smtClean="0">
                <a:latin typeface="Aharoni" pitchFamily="2" charset="-79"/>
                <a:cs typeface="Aharoni" pitchFamily="2" charset="-79"/>
              </a:rPr>
              <a:t> naamwoord van </a:t>
            </a:r>
            <a:r>
              <a:rPr lang="nl-BE" sz="1600" b="1" dirty="0" err="1" smtClean="0">
                <a:latin typeface="Aharoni" pitchFamily="2" charset="-79"/>
                <a:cs typeface="Aharoni" pitchFamily="2" charset="-79"/>
              </a:rPr>
              <a:t>dyscalculicus</a:t>
            </a:r>
            <a:r>
              <a:rPr lang="nl-BE" sz="1600" b="1" dirty="0" smtClean="0">
                <a:latin typeface="Aharoni" pitchFamily="2" charset="-79"/>
                <a:cs typeface="Aharoni" pitchFamily="2" charset="-79"/>
              </a:rPr>
              <a:t> </a:t>
            </a:r>
            <a:endParaRPr lang="nl-BE" sz="1600" dirty="0" smtClean="0">
              <a:latin typeface="Aharoni" pitchFamily="2" charset="-79"/>
              <a:cs typeface="Aharoni" pitchFamily="2" charset="-79"/>
            </a:endParaRPr>
          </a:p>
          <a:p>
            <a:endParaRPr lang="nl-B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5000636"/>
            <a:ext cx="2657475" cy="1724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63500"/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143512"/>
            <a:ext cx="1785950" cy="14138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63500"/>
          </a:effectLst>
        </p:spPr>
      </p:pic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4500570"/>
            <a:ext cx="2214578" cy="21936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BE" sz="5400" dirty="0" err="1" smtClean="0">
                <a:latin typeface="Aharoni" pitchFamily="2" charset="-79"/>
                <a:cs typeface="Aharoni" pitchFamily="2" charset="-79"/>
              </a:rPr>
              <a:t>Oplossingen</a:t>
            </a:r>
            <a:endParaRPr lang="nl-BE" sz="5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nl-BE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Wat kan er aan gedaan worden?</a:t>
            </a:r>
          </a:p>
          <a:p>
            <a:pPr>
              <a:buFont typeface="Wingdings" pitchFamily="2" charset="2"/>
              <a:buChar char="Ø"/>
            </a:pPr>
            <a:endParaRPr lang="nl-BE" sz="12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Allereerst 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begrip en aandacht voor het kind. Geef het kind een extra compliment als het een som goed heeft opgelost. </a:t>
            </a:r>
            <a:br>
              <a:rPr lang="nl-BE" sz="1200" dirty="0" smtClean="0">
                <a:latin typeface="Aharoni" pitchFamily="2" charset="-79"/>
                <a:cs typeface="Aharoni" pitchFamily="2" charset="-79"/>
              </a:rPr>
            </a:b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Niet de </a:t>
            </a:r>
            <a:r>
              <a:rPr lang="nl-BE" sz="1200" i="1" dirty="0" smtClean="0">
                <a:latin typeface="Aharoni" pitchFamily="2" charset="-79"/>
                <a:cs typeface="Aharoni" pitchFamily="2" charset="-79"/>
              </a:rPr>
              <a:t>hoeveelheid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 sommen is van belang, wel </a:t>
            </a:r>
            <a:r>
              <a:rPr lang="nl-BE" sz="1200" i="1" dirty="0" smtClean="0">
                <a:latin typeface="Aharoni" pitchFamily="2" charset="-79"/>
                <a:cs typeface="Aharoni" pitchFamily="2" charset="-79"/>
              </a:rPr>
              <a:t>de manier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 waarop het kind ze heeft opgelost.</a:t>
            </a:r>
          </a:p>
          <a:p>
            <a:pPr>
              <a:buFont typeface="Wingdings" pitchFamily="2" charset="2"/>
              <a:buChar char="Ø"/>
            </a:pPr>
            <a:endParaRPr lang="nl-BE" sz="12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Geef 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het kind zelfvertrouwen.</a:t>
            </a:r>
          </a:p>
          <a:p>
            <a:pPr>
              <a:buFont typeface="Wingdings" pitchFamily="2" charset="2"/>
              <a:buChar char="Ø"/>
            </a:pPr>
            <a:endParaRPr lang="nl-BE" sz="12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Dyscalculie 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gaat niet over. Het kan soms wel verbeterd worden door verschillende oefeningen.</a:t>
            </a:r>
          </a:p>
          <a:p>
            <a:pPr>
              <a:buFont typeface="Wingdings" pitchFamily="2" charset="2"/>
              <a:buChar char="Ø"/>
            </a:pPr>
            <a:endParaRPr lang="nl-BE" sz="12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Laat 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uw kind testen om een totaalbeeld te krijgen van de rekenproblemen en of het wel dyscalculie is.</a:t>
            </a:r>
          </a:p>
          <a:p>
            <a:pPr>
              <a:buFont typeface="Wingdings" pitchFamily="2" charset="2"/>
              <a:buChar char="Ø"/>
            </a:pPr>
            <a:endParaRPr lang="nl-BE" sz="12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Geheugen 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trainen door het doen van geheugenspelletjes.</a:t>
            </a:r>
          </a:p>
          <a:p>
            <a:pPr>
              <a:buFont typeface="Wingdings" pitchFamily="2" charset="2"/>
              <a:buChar char="Ø"/>
            </a:pPr>
            <a:endParaRPr lang="nl-BE" sz="12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Ontwikkelen 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van de vereiste vaardigheden: volgorden, ruimtelijke oriëntatie en ruimtelijk inzicht, patroon herkenning, visualiseren, oorzaak / gevolg denken. </a:t>
            </a:r>
          </a:p>
          <a:p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Dit kan ontwikkeld worden door spelletjes als </a:t>
            </a:r>
            <a:r>
              <a:rPr lang="nl-BE" sz="1200" dirty="0" err="1" smtClean="0">
                <a:latin typeface="Aharoni" pitchFamily="2" charset="-79"/>
                <a:cs typeface="Aharoni" pitchFamily="2" charset="-79"/>
              </a:rPr>
              <a:t>Mastermind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, </a:t>
            </a:r>
            <a:r>
              <a:rPr lang="nl-BE" sz="1200" dirty="0" err="1" smtClean="0">
                <a:latin typeface="Aharoni" pitchFamily="2" charset="-79"/>
                <a:cs typeface="Aharoni" pitchFamily="2" charset="-79"/>
              </a:rPr>
              <a:t>Rummikub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, puzzelen, Lego, Tangram, etc.</a:t>
            </a:r>
          </a:p>
          <a:p>
            <a:endParaRPr lang="nl-BE" sz="12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Ontwikkelen 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van </a:t>
            </a:r>
            <a:r>
              <a:rPr lang="nl-BE" sz="1200" dirty="0" err="1" smtClean="0">
                <a:latin typeface="Aharoni" pitchFamily="2" charset="-79"/>
                <a:cs typeface="Aharoni" pitchFamily="2" charset="-79"/>
              </a:rPr>
              <a:t>sleutel-begrippen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 zoals: waarde van de getallen, cijferreeksen, breuken door o.a. kaartspelletjes, kralenkettingen, etc.</a:t>
            </a:r>
          </a:p>
          <a:p>
            <a:pPr>
              <a:buFont typeface="Wingdings" pitchFamily="2" charset="2"/>
              <a:buChar char="Ø"/>
            </a:pPr>
            <a:endParaRPr lang="nl-BE" sz="12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Rekenen 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volgens één bepaalde methode </a:t>
            </a:r>
            <a:r>
              <a:rPr lang="nl-BE" sz="1200" dirty="0" err="1" smtClean="0">
                <a:latin typeface="Aharoni" pitchFamily="2" charset="-79"/>
                <a:cs typeface="Aharoni" pitchFamily="2" charset="-79"/>
              </a:rPr>
              <a:t>b.v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. </a:t>
            </a:r>
            <a:r>
              <a:rPr lang="nl-BE" sz="1200" dirty="0" smtClean="0">
                <a:latin typeface="Aharoni" pitchFamily="2" charset="-79"/>
                <a:cs typeface="Aharoni" pitchFamily="2" charset="-79"/>
                <a:hlinkClick r:id="rId3"/>
              </a:rPr>
              <a:t>Maatwerk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 (voorheen </a:t>
            </a:r>
            <a:r>
              <a:rPr lang="nl-BE" sz="1200" dirty="0" err="1" smtClean="0">
                <a:latin typeface="Aharoni" pitchFamily="2" charset="-79"/>
                <a:cs typeface="Aharoni" pitchFamily="2" charset="-79"/>
              </a:rPr>
              <a:t>Remelka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). </a:t>
            </a:r>
            <a:br>
              <a:rPr lang="nl-BE" sz="1200" dirty="0" smtClean="0">
                <a:latin typeface="Aharoni" pitchFamily="2" charset="-79"/>
                <a:cs typeface="Aharoni" pitchFamily="2" charset="-79"/>
              </a:rPr>
            </a:b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Niet creatief laten rekenen. Één oplossingsstrategie is belangrijk. </a:t>
            </a:r>
          </a:p>
          <a:p>
            <a:pPr>
              <a:buFont typeface="Wingdings" pitchFamily="2" charset="2"/>
              <a:buChar char="Ø"/>
            </a:pPr>
            <a:endParaRPr lang="nl-BE" sz="12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Oefeningen 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voor het automatiseren, gemaakt door Dhr. </a:t>
            </a:r>
            <a:r>
              <a:rPr lang="nl-BE" sz="1200" dirty="0" err="1" smtClean="0">
                <a:latin typeface="Aharoni" pitchFamily="2" charset="-79"/>
                <a:cs typeface="Aharoni" pitchFamily="2" charset="-79"/>
              </a:rPr>
              <a:t>Rinze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 van </a:t>
            </a:r>
            <a:r>
              <a:rPr lang="nl-BE" sz="1200" dirty="0" err="1" smtClean="0">
                <a:latin typeface="Aharoni" pitchFamily="2" charset="-79"/>
                <a:cs typeface="Aharoni" pitchFamily="2" charset="-79"/>
              </a:rPr>
              <a:t>Rossum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, ambulant begeleider. </a:t>
            </a:r>
            <a:br>
              <a:rPr lang="nl-BE" sz="1200" dirty="0" smtClean="0">
                <a:latin typeface="Aharoni" pitchFamily="2" charset="-79"/>
                <a:cs typeface="Aharoni" pitchFamily="2" charset="-79"/>
              </a:rPr>
            </a:b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Met een leeswijzer voor leerkrachten en ouders. </a:t>
            </a:r>
            <a:r>
              <a:rPr lang="nl-BE" sz="1200" dirty="0" smtClean="0">
                <a:latin typeface="Aharoni" pitchFamily="2" charset="-79"/>
                <a:cs typeface="Aharoni" pitchFamily="2" charset="-79"/>
                <a:hlinkClick r:id="rId4"/>
              </a:rPr>
              <a:t>Klik hier voor </a:t>
            </a:r>
            <a:r>
              <a:rPr lang="nl-BE" sz="1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  <a:hlinkClick r:id="rId4"/>
              </a:rPr>
              <a:t>de oefeningen</a:t>
            </a:r>
            <a:r>
              <a:rPr lang="nl-BE" sz="1200" dirty="0" smtClean="0">
                <a:latin typeface="Aharoni" pitchFamily="2" charset="-79"/>
                <a:cs typeface="Aharoni" pitchFamily="2" charset="-79"/>
                <a:hlinkClick r:id="rId4"/>
              </a:rPr>
              <a:t>.</a:t>
            </a:r>
            <a:endParaRPr lang="nl-BE" sz="12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endParaRPr lang="nl-BE" sz="12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Het 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gebruik van een rekenmachine aanleren als het rekenen echt niet lukt.</a:t>
            </a:r>
          </a:p>
          <a:p>
            <a:pPr>
              <a:buFont typeface="Wingdings" pitchFamily="2" charset="2"/>
              <a:buChar char="Ø"/>
            </a:pPr>
            <a:endParaRPr lang="nl-BE" sz="12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Veel 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structuur aanbrengen.</a:t>
            </a:r>
          </a:p>
          <a:p>
            <a:pPr>
              <a:buFont typeface="Wingdings" pitchFamily="2" charset="2"/>
              <a:buChar char="Ø"/>
            </a:pPr>
            <a:endParaRPr lang="nl-BE" sz="12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Bied 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het kind makkelijker, minder complexe sommen aan, met weinig taal.</a:t>
            </a:r>
          </a:p>
          <a:p>
            <a:pPr>
              <a:buFont typeface="Wingdings" pitchFamily="2" charset="2"/>
              <a:buChar char="Ø"/>
            </a:pPr>
            <a:endParaRPr lang="nl-BE" sz="12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Individuele- 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en materiële hulp bieden.</a:t>
            </a:r>
          </a:p>
          <a:p>
            <a:pPr>
              <a:buFont typeface="Wingdings" pitchFamily="2" charset="2"/>
              <a:buChar char="Ø"/>
            </a:pPr>
            <a:endParaRPr lang="nl-BE" sz="1200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De 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som eerst voordoen, dan samen doen en </a:t>
            </a:r>
            <a:r>
              <a:rPr lang="nl-BE" sz="1200" dirty="0" err="1" smtClean="0">
                <a:latin typeface="Aharoni" pitchFamily="2" charset="-79"/>
                <a:cs typeface="Aharoni" pitchFamily="2" charset="-79"/>
              </a:rPr>
              <a:t>uiteindeljk</a:t>
            </a:r>
            <a:r>
              <a:rPr lang="nl-BE" sz="1200" dirty="0" smtClean="0">
                <a:latin typeface="Aharoni" pitchFamily="2" charset="-79"/>
                <a:cs typeface="Aharoni" pitchFamily="2" charset="-79"/>
              </a:rPr>
              <a:t> zelf laten doen.</a:t>
            </a:r>
          </a:p>
          <a:p>
            <a:endParaRPr lang="nl-BE" dirty="0"/>
          </a:p>
        </p:txBody>
      </p:sp>
    </p:spTree>
  </p:cSld>
  <p:clrMapOvr>
    <a:masterClrMapping/>
  </p:clrMapOvr>
  <p:transition advTm="400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8596" y="1000108"/>
            <a:ext cx="8062912" cy="1470025"/>
          </a:xfrm>
        </p:spPr>
        <p:txBody>
          <a:bodyPr>
            <a:noAutofit/>
          </a:bodyPr>
          <a:lstStyle/>
          <a:p>
            <a:pPr algn="ctr"/>
            <a:r>
              <a:rPr lang="fr-BE" sz="11500" b="1" dirty="0" err="1" smtClean="0">
                <a:latin typeface="Aharoni" pitchFamily="2" charset="-79"/>
                <a:cs typeface="Aharoni" pitchFamily="2" charset="-79"/>
              </a:rPr>
              <a:t>Publicaties</a:t>
            </a:r>
            <a:endParaRPr lang="nl-BE" sz="115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71472" y="3000372"/>
            <a:ext cx="8062912" cy="1752600"/>
          </a:xfrm>
        </p:spPr>
        <p:txBody>
          <a:bodyPr/>
          <a:lstStyle/>
          <a:p>
            <a:pPr algn="ctr"/>
            <a:r>
              <a:rPr lang="nl-BE" b="1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http://www.dyscalculie.org/publicaties-over-dyscalculie.html</a:t>
            </a:r>
            <a:endParaRPr lang="nl-B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357694"/>
            <a:ext cx="3318178" cy="21526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63500"/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4143380"/>
            <a:ext cx="1819275" cy="251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4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sz="6600" b="1" dirty="0" err="1" smtClean="0">
                <a:latin typeface="Aharoni" pitchFamily="2" charset="-79"/>
                <a:cs typeface="Aharoni" pitchFamily="2" charset="-79"/>
              </a:rPr>
              <a:t>Voor</a:t>
            </a:r>
            <a:r>
              <a:rPr lang="fr-BE" sz="66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fr-BE" sz="6600" b="1" dirty="0" err="1" smtClean="0">
                <a:latin typeface="Aharoni" pitchFamily="2" charset="-79"/>
                <a:cs typeface="Aharoni" pitchFamily="2" charset="-79"/>
              </a:rPr>
              <a:t>Kinderen</a:t>
            </a:r>
            <a:r>
              <a:rPr lang="fr-BE" sz="6600" b="1" dirty="0" smtClean="0">
                <a:latin typeface="Aharoni" pitchFamily="2" charset="-79"/>
                <a:cs typeface="Aharoni" pitchFamily="2" charset="-79"/>
              </a:rPr>
              <a:t> </a:t>
            </a:r>
            <a:endParaRPr lang="nl-BE" sz="66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1800" b="1" dirty="0" smtClean="0">
                <a:latin typeface="Aharoni" pitchFamily="2" charset="-79"/>
                <a:cs typeface="Aharoni" pitchFamily="2" charset="-79"/>
              </a:rPr>
              <a:t>Voel je </a:t>
            </a:r>
            <a:r>
              <a:rPr lang="nl-BE" sz="1800" b="1" dirty="0" err="1" smtClean="0">
                <a:latin typeface="Aharoni" pitchFamily="2" charset="-79"/>
                <a:cs typeface="Aharoni" pitchFamily="2" charset="-79"/>
              </a:rPr>
              <a:t>je</a:t>
            </a:r>
            <a:r>
              <a:rPr lang="nl-BE" sz="1800" b="1" dirty="0" smtClean="0">
                <a:latin typeface="Aharoni" pitchFamily="2" charset="-79"/>
                <a:cs typeface="Aharoni" pitchFamily="2" charset="-79"/>
              </a:rPr>
              <a:t> verdrietig omdat je dyscalculie hebt? </a:t>
            </a:r>
            <a:endParaRPr lang="nl-BE" sz="1800" b="1" dirty="0" smtClean="0">
              <a:latin typeface="Aharoni" pitchFamily="2" charset="-79"/>
              <a:cs typeface="Aharoni" pitchFamily="2" charset="-79"/>
            </a:endParaRPr>
          </a:p>
          <a:p>
            <a:pPr lvl="1">
              <a:buFont typeface="Wingdings" pitchFamily="2" charset="2"/>
              <a:buChar char="v"/>
            </a:pPr>
            <a:r>
              <a:rPr lang="nl-BE" sz="1600" b="1" dirty="0" smtClean="0">
                <a:latin typeface="Aharoni" pitchFamily="2" charset="-79"/>
                <a:cs typeface="Aharoni" pitchFamily="2" charset="-79"/>
              </a:rPr>
              <a:t>Praat </a:t>
            </a:r>
            <a:r>
              <a:rPr lang="nl-BE" sz="1600" b="1" dirty="0" smtClean="0">
                <a:latin typeface="Aharoni" pitchFamily="2" charset="-79"/>
                <a:cs typeface="Aharoni" pitchFamily="2" charset="-79"/>
              </a:rPr>
              <a:t>er dan over met je ouders of de leerkracht of iemand anders die je vertrouwt. Het is belangrijk dat ze weten hoe je </a:t>
            </a:r>
            <a:r>
              <a:rPr lang="nl-BE" sz="1600" b="1" dirty="0" smtClean="0">
                <a:latin typeface="Aharoni" pitchFamily="2" charset="-79"/>
                <a:cs typeface="Aharoni" pitchFamily="2" charset="-79"/>
              </a:rPr>
              <a:t>je</a:t>
            </a:r>
            <a:r>
              <a:rPr lang="nl-BE" sz="1600" b="1" dirty="0" smtClean="0">
                <a:latin typeface="Aharoni" pitchFamily="2" charset="-79"/>
                <a:cs typeface="Aharoni" pitchFamily="2" charset="-79"/>
              </a:rPr>
              <a:t> voelt. Zo kunnen ze je helpen</a:t>
            </a:r>
            <a:r>
              <a:rPr lang="nl-BE" sz="1600" b="1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lvl="1">
              <a:buFont typeface="Wingdings" pitchFamily="2" charset="2"/>
              <a:buChar char="v"/>
            </a:pPr>
            <a:endParaRPr lang="nl-BE" sz="1600" b="1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928934"/>
            <a:ext cx="2500330" cy="37504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3357562"/>
            <a:ext cx="2143140" cy="25717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63500"/>
          </a:effectLst>
        </p:spPr>
      </p:pic>
    </p:spTree>
  </p:cSld>
  <p:clrMapOvr>
    <a:masterClrMapping/>
  </p:clrMapOvr>
  <p:transition advTm="4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84</TotalTime>
  <Words>313</Words>
  <Application>Microsoft Office PowerPoint</Application>
  <PresentationFormat>Diavoorstelling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Verve</vt:lpstr>
      <vt:lpstr>Dyscalculie</vt:lpstr>
      <vt:lpstr>Definitie</vt:lpstr>
      <vt:lpstr>OORZAKEN</vt:lpstr>
      <vt:lpstr>Website:   http://www.youtube.com/watch?v=KhcqhXeurNk</vt:lpstr>
      <vt:lpstr>Kenmerken </vt:lpstr>
      <vt:lpstr>Rekenstoornis</vt:lpstr>
      <vt:lpstr>Oplossingen</vt:lpstr>
      <vt:lpstr>Publicaties</vt:lpstr>
      <vt:lpstr>Voor Kinderen </vt:lpstr>
      <vt:lpstr>Voor meer informatie </vt:lpstr>
      <vt:lpstr>Bedankt voor uw aandacht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Dyscalculie</dc:title>
  <dc:creator>Leerling</dc:creator>
  <cp:lastModifiedBy>Leerling</cp:lastModifiedBy>
  <cp:revision>11</cp:revision>
  <dcterms:created xsi:type="dcterms:W3CDTF">2011-04-29T09:45:52Z</dcterms:created>
  <dcterms:modified xsi:type="dcterms:W3CDTF">2011-05-03T09:41:57Z</dcterms:modified>
</cp:coreProperties>
</file>